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56" r:id="rId2"/>
    <p:sldId id="275" r:id="rId3"/>
    <p:sldId id="266" r:id="rId4"/>
    <p:sldId id="257" r:id="rId5"/>
    <p:sldId id="274" r:id="rId6"/>
    <p:sldId id="270" r:id="rId7"/>
    <p:sldId id="262" r:id="rId8"/>
    <p:sldId id="260" r:id="rId9"/>
    <p:sldId id="273" r:id="rId10"/>
    <p:sldId id="263" r:id="rId11"/>
    <p:sldId id="258" r:id="rId12"/>
    <p:sldId id="259" r:id="rId13"/>
    <p:sldId id="264" r:id="rId14"/>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200"/>
    <a:srgbClr val="003300"/>
    <a:srgbClr val="6666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44" y="-102"/>
      </p:cViewPr>
      <p:guideLst>
        <p:guide orient="horz" pos="3127"/>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2551D217-A0B4-4AB1-9B49-88AA08452D43}" type="datetimeFigureOut">
              <a:rPr lang="en-GB" smtClean="0"/>
              <a:pPr/>
              <a:t>21/02/2017</a:t>
            </a:fld>
            <a:endParaRPr lang="en-GB"/>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E982BE40-D099-4630-BF57-DA37071E2C15}" type="slidenum">
              <a:rPr lang="en-GB" smtClean="0"/>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183C6740-E671-47FE-B936-421F64A61440}" type="datetimeFigureOut">
              <a:rPr lang="en-GB" smtClean="0"/>
              <a:pPr/>
              <a:t>21/02/2017</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BF92D3DF-E377-4A4D-94F8-0AD486629C6E}"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mailto:plans@tripit.com"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BF92D3DF-E377-4A4D-94F8-0AD486629C6E}" type="slidenum">
              <a:rPr lang="en-GB" smtClean="0"/>
              <a:pPr/>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b="1" i="0" kern="1200" dirty="0" err="1" smtClean="0">
                <a:solidFill>
                  <a:schemeClr val="tx1"/>
                </a:solidFill>
                <a:latin typeface="+mn-lt"/>
                <a:ea typeface="+mn-ea"/>
                <a:cs typeface="+mn-cs"/>
              </a:rPr>
              <a:t>Trello</a:t>
            </a:r>
            <a:r>
              <a:rPr lang="en-GB" sz="1200" b="1" i="0" kern="1200" dirty="0" smtClean="0">
                <a:solidFill>
                  <a:schemeClr val="tx1"/>
                </a:solidFill>
                <a:latin typeface="+mn-lt"/>
                <a:ea typeface="+mn-ea"/>
                <a:cs typeface="+mn-cs"/>
              </a:rPr>
              <a:t> lets you work more collaboratively and get more done.</a:t>
            </a:r>
          </a:p>
          <a:p>
            <a:r>
              <a:rPr lang="en-GB" sz="1200" b="0" i="0" kern="1200" dirty="0" err="1" smtClean="0">
                <a:solidFill>
                  <a:schemeClr val="tx1"/>
                </a:solidFill>
                <a:latin typeface="+mn-lt"/>
                <a:ea typeface="+mn-ea"/>
                <a:cs typeface="+mn-cs"/>
              </a:rPr>
              <a:t>Trello’s</a:t>
            </a:r>
            <a:r>
              <a:rPr lang="en-GB" sz="1200" b="0" i="0" kern="1200" dirty="0" smtClean="0">
                <a:solidFill>
                  <a:schemeClr val="tx1"/>
                </a:solidFill>
                <a:latin typeface="+mn-lt"/>
                <a:ea typeface="+mn-ea"/>
                <a:cs typeface="+mn-cs"/>
              </a:rPr>
              <a:t> boards, lists, and cards enable you to organize and prioritize your projects in a fun, flexible and rewarding way.</a:t>
            </a:r>
          </a:p>
          <a:p>
            <a:endParaRPr lang="en-GB" sz="1200" b="0" i="0" kern="1200" dirty="0" smtClean="0">
              <a:solidFill>
                <a:schemeClr val="tx1"/>
              </a:solidFill>
              <a:latin typeface="+mn-lt"/>
              <a:ea typeface="+mn-ea"/>
              <a:cs typeface="+mn-cs"/>
            </a:endParaRPr>
          </a:p>
          <a:p>
            <a:r>
              <a:rPr lang="en-GB" sz="1200" b="0" i="0" kern="1200" cap="all" dirty="0" smtClean="0">
                <a:solidFill>
                  <a:schemeClr val="tx1"/>
                </a:solidFill>
                <a:latin typeface="+mn-lt"/>
                <a:ea typeface="+mn-ea"/>
                <a:cs typeface="+mn-cs"/>
              </a:rPr>
              <a:t>Capsule</a:t>
            </a:r>
            <a:r>
              <a:rPr lang="en-GB" sz="1200" b="0" i="0" kern="1200" cap="all" baseline="0" dirty="0" smtClean="0">
                <a:solidFill>
                  <a:schemeClr val="tx1"/>
                </a:solidFill>
                <a:latin typeface="+mn-lt"/>
                <a:ea typeface="+mn-ea"/>
                <a:cs typeface="+mn-cs"/>
              </a:rPr>
              <a:t> - </a:t>
            </a:r>
            <a:r>
              <a:rPr lang="en-GB" sz="1200" b="0" i="0" kern="1200" cap="all" dirty="0" smtClean="0">
                <a:solidFill>
                  <a:schemeClr val="tx1"/>
                </a:solidFill>
                <a:latin typeface="+mn-lt"/>
                <a:ea typeface="+mn-ea"/>
                <a:cs typeface="+mn-cs"/>
              </a:rPr>
              <a:t>THE EASY ONLINE CRM FOR DOING BUSINESS</a:t>
            </a:r>
            <a:r>
              <a:rPr lang="en-GB" sz="1200" b="0" i="0" kern="1200" baseline="0" dirty="0" smtClean="0">
                <a:solidFill>
                  <a:schemeClr val="tx1"/>
                </a:solidFill>
                <a:latin typeface="+mn-lt"/>
                <a:ea typeface="+mn-ea"/>
                <a:cs typeface="+mn-cs"/>
              </a:rPr>
              <a:t> - b</a:t>
            </a:r>
            <a:r>
              <a:rPr lang="en-GB" sz="1200" b="0" i="0" kern="1200" dirty="0" smtClean="0">
                <a:solidFill>
                  <a:schemeClr val="tx1"/>
                </a:solidFill>
                <a:latin typeface="+mn-lt"/>
                <a:ea typeface="+mn-ea"/>
                <a:cs typeface="+mn-cs"/>
              </a:rPr>
              <a:t>uild stronger customer relationships, make more sales and save time</a:t>
            </a:r>
          </a:p>
          <a:p>
            <a:endParaRPr lang="en-GB" sz="1200" b="0" i="0" kern="1200" dirty="0" smtClean="0">
              <a:solidFill>
                <a:schemeClr val="tx1"/>
              </a:solidFill>
              <a:latin typeface="+mn-lt"/>
              <a:ea typeface="+mn-ea"/>
              <a:cs typeface="+mn-cs"/>
            </a:endParaRPr>
          </a:p>
          <a:p>
            <a:r>
              <a:rPr lang="en-GB" sz="1200" b="1" i="0" kern="1200" dirty="0" smtClean="0">
                <a:solidFill>
                  <a:schemeClr val="tx1"/>
                </a:solidFill>
                <a:latin typeface="+mn-lt"/>
                <a:ea typeface="+mn-ea"/>
                <a:cs typeface="+mn-cs"/>
              </a:rPr>
              <a:t>Powerful Customer Relationship Management</a:t>
            </a:r>
          </a:p>
          <a:p>
            <a:r>
              <a:rPr lang="en-GB" dirty="0" smtClean="0"/>
              <a:t/>
            </a:r>
            <a:br>
              <a:rPr lang="en-GB" dirty="0" smtClean="0"/>
            </a:br>
            <a:r>
              <a:rPr lang="en-GB" dirty="0" err="1" smtClean="0"/>
              <a:t>Insightly</a:t>
            </a:r>
            <a:r>
              <a:rPr lang="en-GB" dirty="0" smtClean="0"/>
              <a:t> is a great tool to help small businesses deal with the vital task of managing your leads, contacts, organizations, partners, vendors and suppliers. Using CRM best practices, you can see everything about a lead or a contact — from background, email history and important dates, to any projects or opportunities in which they have participated. With </a:t>
            </a:r>
            <a:r>
              <a:rPr lang="en-GB" dirty="0" err="1" smtClean="0"/>
              <a:t>Insightly’s</a:t>
            </a:r>
            <a:r>
              <a:rPr lang="en-GB" dirty="0" smtClean="0"/>
              <a:t> web-based customer relationship management features you won’t miss a beat:</a:t>
            </a:r>
          </a:p>
          <a:p>
            <a:endParaRPr lang="en-GB" sz="1200" b="0" i="0" kern="1200" dirty="0" smtClean="0">
              <a:solidFill>
                <a:schemeClr val="tx1"/>
              </a:solidFill>
              <a:latin typeface="+mn-lt"/>
              <a:ea typeface="+mn-ea"/>
              <a:cs typeface="+mn-cs"/>
            </a:endParaRPr>
          </a:p>
          <a:p>
            <a:endParaRPr lang="en-GB" sz="1200" b="0" i="0" kern="1200" dirty="0" smtClean="0">
              <a:solidFill>
                <a:schemeClr val="tx1"/>
              </a:solidFill>
              <a:latin typeface="+mn-lt"/>
              <a:ea typeface="+mn-ea"/>
              <a:cs typeface="+mn-cs"/>
            </a:endParaRPr>
          </a:p>
          <a:p>
            <a:endParaRPr lang="en-GB" sz="1200" b="0" i="0" kern="1200" dirty="0" smtClean="0">
              <a:solidFill>
                <a:schemeClr val="tx1"/>
              </a:solidFill>
              <a:latin typeface="+mn-lt"/>
              <a:ea typeface="+mn-ea"/>
              <a:cs typeface="+mn-cs"/>
            </a:endParaRPr>
          </a:p>
          <a:p>
            <a:endParaRPr lang="en-GB" sz="1200" b="0" i="0" kern="1200" dirty="0" smtClean="0">
              <a:solidFill>
                <a:schemeClr val="tx1"/>
              </a:solidFill>
              <a:latin typeface="+mn-lt"/>
              <a:ea typeface="+mn-ea"/>
              <a:cs typeface="+mn-cs"/>
            </a:endParaRPr>
          </a:p>
          <a:p>
            <a:endParaRPr lang="en-GB" sz="1200" b="0" i="0" kern="1200" dirty="0" smtClean="0">
              <a:solidFill>
                <a:schemeClr val="tx1"/>
              </a:solidFill>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BF92D3DF-E377-4A4D-94F8-0AD486629C6E}" type="slidenum">
              <a:rPr lang="en-GB" smtClean="0"/>
              <a:pPr/>
              <a:t>10</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Card payments on your </a:t>
            </a:r>
            <a:r>
              <a:rPr lang="en-GB" dirty="0" err="1" smtClean="0"/>
              <a:t>smartphone</a:t>
            </a:r>
            <a:endParaRPr lang="en-GB" dirty="0" smtClean="0"/>
          </a:p>
          <a:p>
            <a:r>
              <a:rPr lang="en-GB" dirty="0" smtClean="0"/>
              <a:t>Take secure card payments anywhere in the UK using your mobile phone</a:t>
            </a:r>
          </a:p>
          <a:p>
            <a:r>
              <a:rPr lang="en-GB" dirty="0" smtClean="0"/>
              <a:t>Take payments face-to-face or over the phone</a:t>
            </a:r>
          </a:p>
          <a:p>
            <a:r>
              <a:rPr lang="en-GB" dirty="0" smtClean="0"/>
              <a:t>Connect using Bluetooth technology</a:t>
            </a:r>
          </a:p>
          <a:p>
            <a:endParaRPr lang="en-GB" dirty="0" smtClean="0"/>
          </a:p>
          <a:p>
            <a:endParaRPr lang="en-GB" dirty="0"/>
          </a:p>
        </p:txBody>
      </p:sp>
      <p:sp>
        <p:nvSpPr>
          <p:cNvPr id="4" name="Slide Number Placeholder 3"/>
          <p:cNvSpPr>
            <a:spLocks noGrp="1"/>
          </p:cNvSpPr>
          <p:nvPr>
            <p:ph type="sldNum" sz="quarter" idx="10"/>
          </p:nvPr>
        </p:nvSpPr>
        <p:spPr/>
        <p:txBody>
          <a:bodyPr/>
          <a:lstStyle/>
          <a:p>
            <a:fld id="{BF92D3DF-E377-4A4D-94F8-0AD486629C6E}" type="slidenum">
              <a:rPr lang="en-GB" smtClean="0"/>
              <a:pPr/>
              <a:t>11</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BF92D3DF-E377-4A4D-94F8-0AD486629C6E}" type="slidenum">
              <a:rPr lang="en-GB" smtClean="0"/>
              <a:pPr/>
              <a:t>12</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smtClean="0"/>
          </a:p>
          <a:p>
            <a:r>
              <a:rPr lang="en-GB" dirty="0" smtClean="0"/>
              <a:t>Automatic drive detection makes it easy to capture every mile you drive. Say goodbye to the headache of manually logging every trip. Goodbye to the heartache of leaving dollars on the table when you forget. Hello to the ease of automatic mileage tracking.</a:t>
            </a:r>
          </a:p>
          <a:p>
            <a:r>
              <a:rPr lang="en-GB" dirty="0" smtClean="0"/>
              <a:t>Automatic drive capture</a:t>
            </a:r>
          </a:p>
          <a:p>
            <a:r>
              <a:rPr lang="en-GB" dirty="0" smtClean="0"/>
              <a:t>Accurate &amp; reliable tracking</a:t>
            </a:r>
          </a:p>
          <a:p>
            <a:r>
              <a:rPr lang="en-GB" dirty="0" smtClean="0"/>
              <a:t>Comprehensive mileage log</a:t>
            </a:r>
          </a:p>
          <a:p>
            <a:r>
              <a:rPr lang="en-GB" dirty="0" smtClean="0"/>
              <a:t>Minimal battery use</a:t>
            </a:r>
          </a:p>
          <a:p>
            <a:pPr fontAlgn="t"/>
            <a:endParaRPr lang="en-GB" dirty="0" smtClean="0"/>
          </a:p>
          <a:p>
            <a:pPr fontAlgn="t"/>
            <a:endParaRPr lang="en-GB" dirty="0" smtClean="0"/>
          </a:p>
          <a:p>
            <a:pPr fontAlgn="t"/>
            <a:r>
              <a:rPr lang="en-GB" dirty="0" smtClean="0"/>
              <a:t>1. Forward your confirmation emails</a:t>
            </a:r>
          </a:p>
          <a:p>
            <a:pPr fontAlgn="t"/>
            <a:r>
              <a:rPr lang="en-GB" dirty="0" smtClean="0"/>
              <a:t>Simply forward all your hotel, flight, car rental, and restaurant confirmation emails to </a:t>
            </a:r>
            <a:r>
              <a:rPr lang="en-GB" dirty="0" smtClean="0">
                <a:hlinkClick r:id="rId3"/>
              </a:rPr>
              <a:t>plans@tripit.com</a:t>
            </a:r>
            <a:endParaRPr lang="en-GB" dirty="0" smtClean="0"/>
          </a:p>
          <a:p>
            <a:pPr fontAlgn="t"/>
            <a:r>
              <a:rPr lang="en-GB" dirty="0" smtClean="0"/>
              <a:t> </a:t>
            </a:r>
          </a:p>
          <a:p>
            <a:pPr fontAlgn="t"/>
            <a:r>
              <a:rPr lang="en-GB" dirty="0" smtClean="0"/>
              <a:t>2. Get your master itinerary</a:t>
            </a:r>
          </a:p>
          <a:p>
            <a:pPr fontAlgn="t"/>
            <a:r>
              <a:rPr lang="en-GB" dirty="0" err="1" smtClean="0"/>
              <a:t>TripIt</a:t>
            </a:r>
            <a:r>
              <a:rPr lang="en-GB" dirty="0" smtClean="0"/>
              <a:t> </a:t>
            </a:r>
            <a:r>
              <a:rPr lang="en-GB" dirty="0" err="1" smtClean="0"/>
              <a:t>automagically</a:t>
            </a:r>
            <a:r>
              <a:rPr lang="en-GB" dirty="0" smtClean="0"/>
              <a:t> transforms your emails into a master itinerary for every trip so all your plans are in one place.</a:t>
            </a:r>
          </a:p>
          <a:p>
            <a:pPr fontAlgn="t"/>
            <a:r>
              <a:rPr lang="en-GB" dirty="0" smtClean="0"/>
              <a:t> </a:t>
            </a:r>
          </a:p>
          <a:p>
            <a:pPr fontAlgn="t"/>
            <a:r>
              <a:rPr lang="en-GB" dirty="0" smtClean="0"/>
              <a:t>3. Access plans from anywhere</a:t>
            </a:r>
          </a:p>
          <a:p>
            <a:pPr fontAlgn="t"/>
            <a:r>
              <a:rPr lang="en-GB" dirty="0" smtClean="0"/>
              <a:t>View your itinerary anytime, on any device — even when you're offline.</a:t>
            </a:r>
          </a:p>
          <a:p>
            <a:endParaRPr lang="en-GB" dirty="0"/>
          </a:p>
        </p:txBody>
      </p:sp>
      <p:sp>
        <p:nvSpPr>
          <p:cNvPr id="4" name="Slide Number Placeholder 3"/>
          <p:cNvSpPr>
            <a:spLocks noGrp="1"/>
          </p:cNvSpPr>
          <p:nvPr>
            <p:ph type="sldNum" sz="quarter" idx="10"/>
          </p:nvPr>
        </p:nvSpPr>
        <p:spPr/>
        <p:txBody>
          <a:bodyPr/>
          <a:lstStyle/>
          <a:p>
            <a:fld id="{BF92D3DF-E377-4A4D-94F8-0AD486629C6E}" type="slidenum">
              <a:rPr lang="en-GB" smtClean="0"/>
              <a:pPr/>
              <a:t>13</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BF92D3DF-E377-4A4D-94F8-0AD486629C6E}" type="slidenum">
              <a:rPr lang="en-GB" smtClean="0"/>
              <a:pPr/>
              <a:t>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BF92D3DF-E377-4A4D-94F8-0AD486629C6E}" type="slidenum">
              <a:rPr lang="en-GB" smtClean="0"/>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BF92D3DF-E377-4A4D-94F8-0AD486629C6E}" type="slidenum">
              <a:rPr lang="en-GB" smtClean="0"/>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BF92D3DF-E377-4A4D-94F8-0AD486629C6E}" type="slidenum">
              <a:rPr lang="en-GB" smtClean="0"/>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BF92D3DF-E377-4A4D-94F8-0AD486629C6E}" type="slidenum">
              <a:rPr lang="en-GB" smtClean="0"/>
              <a:pPr/>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BF92D3DF-E377-4A4D-94F8-0AD486629C6E}" type="slidenum">
              <a:rPr lang="en-GB" smtClean="0"/>
              <a:pPr/>
              <a:t>7</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b="0" i="0" kern="1200" dirty="0" smtClean="0">
                <a:solidFill>
                  <a:schemeClr val="tx1"/>
                </a:solidFill>
                <a:latin typeface="+mn-lt"/>
                <a:ea typeface="+mn-ea"/>
                <a:cs typeface="+mn-cs"/>
              </a:rPr>
              <a:t>The </a:t>
            </a:r>
            <a:r>
              <a:rPr lang="en-GB" sz="1200" b="0" i="0" kern="1200" dirty="0" err="1" smtClean="0">
                <a:solidFill>
                  <a:schemeClr val="tx1"/>
                </a:solidFill>
                <a:latin typeface="+mn-lt"/>
                <a:ea typeface="+mn-ea"/>
                <a:cs typeface="+mn-cs"/>
              </a:rPr>
              <a:t>MobileIron</a:t>
            </a:r>
            <a:r>
              <a:rPr lang="en-GB" sz="1200" b="0" i="0" kern="1200" dirty="0" smtClean="0">
                <a:solidFill>
                  <a:schemeClr val="tx1"/>
                </a:solidFill>
                <a:latin typeface="+mn-lt"/>
                <a:ea typeface="+mn-ea"/>
                <a:cs typeface="+mn-cs"/>
              </a:rPr>
              <a:t> platform was built to secure and manage modern operating systems in a world of mixed-use devices. </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b="0" i="0" kern="1200" dirty="0" smtClean="0">
                <a:solidFill>
                  <a:schemeClr val="tx1"/>
                </a:solidFill>
                <a:latin typeface="+mn-lt"/>
                <a:ea typeface="+mn-ea"/>
                <a:cs typeface="+mn-cs"/>
              </a:rPr>
              <a:t>The enterprise mobility platform that keeps</a:t>
            </a:r>
            <a:r>
              <a:rPr lang="en-GB" sz="1200" b="0" i="0" kern="1200" baseline="0" dirty="0" smtClean="0">
                <a:solidFill>
                  <a:schemeClr val="tx1"/>
                </a:solidFill>
                <a:latin typeface="+mn-lt"/>
                <a:ea typeface="+mn-ea"/>
                <a:cs typeface="+mn-cs"/>
              </a:rPr>
              <a:t> </a:t>
            </a:r>
            <a:r>
              <a:rPr lang="en-GB" sz="1200" b="0" i="0" kern="1200" dirty="0" smtClean="0">
                <a:solidFill>
                  <a:schemeClr val="tx1"/>
                </a:solidFill>
                <a:latin typeface="+mn-lt"/>
                <a:ea typeface="+mn-ea"/>
                <a:cs typeface="+mn-cs"/>
              </a:rPr>
              <a:t>your users productive and simplifies</a:t>
            </a:r>
            <a:r>
              <a:rPr lang="en-GB" sz="1200" b="0" i="0" kern="1200" baseline="0" dirty="0" smtClean="0">
                <a:solidFill>
                  <a:schemeClr val="tx1"/>
                </a:solidFill>
                <a:latin typeface="+mn-lt"/>
                <a:ea typeface="+mn-ea"/>
                <a:cs typeface="+mn-cs"/>
              </a:rPr>
              <a:t> </a:t>
            </a:r>
            <a:r>
              <a:rPr lang="en-GB" sz="1200" b="0" i="0" kern="1200" dirty="0" smtClean="0">
                <a:solidFill>
                  <a:schemeClr val="tx1"/>
                </a:solidFill>
                <a:latin typeface="+mn-lt"/>
                <a:ea typeface="+mn-ea"/>
                <a:cs typeface="+mn-cs"/>
              </a:rPr>
              <a:t>management and security for IT</a:t>
            </a:r>
          </a:p>
          <a:p>
            <a:endParaRPr lang="en-GB" dirty="0"/>
          </a:p>
        </p:txBody>
      </p:sp>
      <p:sp>
        <p:nvSpPr>
          <p:cNvPr id="4" name="Slide Number Placeholder 3"/>
          <p:cNvSpPr>
            <a:spLocks noGrp="1"/>
          </p:cNvSpPr>
          <p:nvPr>
            <p:ph type="sldNum" sz="quarter" idx="10"/>
          </p:nvPr>
        </p:nvSpPr>
        <p:spPr/>
        <p:txBody>
          <a:bodyPr/>
          <a:lstStyle/>
          <a:p>
            <a:fld id="{BF92D3DF-E377-4A4D-94F8-0AD486629C6E}" type="slidenum">
              <a:rPr lang="en-GB" smtClean="0"/>
              <a:pPr/>
              <a:t>8</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BF92D3DF-E377-4A4D-94F8-0AD486629C6E}" type="slidenum">
              <a:rPr lang="en-GB" smtClean="0"/>
              <a:pPr/>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D2E2D5A-8DB7-47E4-8221-D090923693C5}" type="datetimeFigureOut">
              <a:rPr lang="en-GB" smtClean="0"/>
              <a:pPr/>
              <a:t>21/02/2017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A1F8E9A-83C2-4236-82E4-060A68B8BE3D}"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D2E2D5A-8DB7-47E4-8221-D090923693C5}" type="datetimeFigureOut">
              <a:rPr lang="en-GB" smtClean="0"/>
              <a:pPr/>
              <a:t>21/02/2017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A1F8E9A-83C2-4236-82E4-060A68B8BE3D}"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D2E2D5A-8DB7-47E4-8221-D090923693C5}" type="datetimeFigureOut">
              <a:rPr lang="en-GB" smtClean="0"/>
              <a:pPr/>
              <a:t>21/02/2017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A1F8E9A-83C2-4236-82E4-060A68B8BE3D}"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D2E2D5A-8DB7-47E4-8221-D090923693C5}" type="datetimeFigureOut">
              <a:rPr lang="en-GB" smtClean="0"/>
              <a:pPr/>
              <a:t>21/02/2017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A1F8E9A-83C2-4236-82E4-060A68B8BE3D}"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2E2D5A-8DB7-47E4-8221-D090923693C5}" type="datetimeFigureOut">
              <a:rPr lang="en-GB" smtClean="0"/>
              <a:pPr/>
              <a:t>21/02/2017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A1F8E9A-83C2-4236-82E4-060A68B8BE3D}"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D2E2D5A-8DB7-47E4-8221-D090923693C5}" type="datetimeFigureOut">
              <a:rPr lang="en-GB" smtClean="0"/>
              <a:pPr/>
              <a:t>21/02/2017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A1F8E9A-83C2-4236-82E4-060A68B8BE3D}"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D2E2D5A-8DB7-47E4-8221-D090923693C5}" type="datetimeFigureOut">
              <a:rPr lang="en-GB" smtClean="0"/>
              <a:pPr/>
              <a:t>21/02/2017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A1F8E9A-83C2-4236-82E4-060A68B8BE3D}"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D2E2D5A-8DB7-47E4-8221-D090923693C5}" type="datetimeFigureOut">
              <a:rPr lang="en-GB" smtClean="0"/>
              <a:pPr/>
              <a:t>21/02/2017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A1F8E9A-83C2-4236-82E4-060A68B8BE3D}"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2E2D5A-8DB7-47E4-8221-D090923693C5}" type="datetimeFigureOut">
              <a:rPr lang="en-GB" smtClean="0"/>
              <a:pPr/>
              <a:t>21/02/2017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A1F8E9A-83C2-4236-82E4-060A68B8BE3D}"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2E2D5A-8DB7-47E4-8221-D090923693C5}" type="datetimeFigureOut">
              <a:rPr lang="en-GB" smtClean="0"/>
              <a:pPr/>
              <a:t>21/02/2017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A1F8E9A-83C2-4236-82E4-060A68B8BE3D}"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2E2D5A-8DB7-47E4-8221-D090923693C5}" type="datetimeFigureOut">
              <a:rPr lang="en-GB" smtClean="0"/>
              <a:pPr/>
              <a:t>21/02/2017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A1F8E9A-83C2-4236-82E4-060A68B8BE3D}"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2E2D5A-8DB7-47E4-8221-D090923693C5}" type="datetimeFigureOut">
              <a:rPr lang="en-GB" smtClean="0"/>
              <a:pPr/>
              <a:t>21/02/2017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1F8E9A-83C2-4236-82E4-060A68B8BE3D}"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22.png"/><Relationship Id="rId3" Type="http://schemas.openxmlformats.org/officeDocument/2006/relationships/image" Target="../media/image17.png"/><Relationship Id="rId7" Type="http://schemas.openxmlformats.org/officeDocument/2006/relationships/image" Target="../media/image21.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20.png"/><Relationship Id="rId5" Type="http://schemas.openxmlformats.org/officeDocument/2006/relationships/image" Target="../media/image19.png"/><Relationship Id="rId10" Type="http://schemas.openxmlformats.org/officeDocument/2006/relationships/image" Target="../media/image24.png"/><Relationship Id="rId4" Type="http://schemas.openxmlformats.org/officeDocument/2006/relationships/image" Target="../media/image18.png"/><Relationship Id="rId9" Type="http://schemas.openxmlformats.org/officeDocument/2006/relationships/image" Target="../media/image23.png"/></Relationships>
</file>

<file path=ppt/slides/_rels/slide11.xml.rels><?xml version="1.0" encoding="UTF-8" standalone="yes"?>
<Relationships xmlns="http://schemas.openxmlformats.org/package/2006/relationships"><Relationship Id="rId8" Type="http://schemas.openxmlformats.org/officeDocument/2006/relationships/image" Target="../media/image30.png"/><Relationship Id="rId3" Type="http://schemas.openxmlformats.org/officeDocument/2006/relationships/image" Target="../media/image25.png"/><Relationship Id="rId7" Type="http://schemas.openxmlformats.org/officeDocument/2006/relationships/image" Target="../media/image29.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28.jpeg"/><Relationship Id="rId5" Type="http://schemas.openxmlformats.org/officeDocument/2006/relationships/image" Target="../media/image27.png"/><Relationship Id="rId4" Type="http://schemas.openxmlformats.org/officeDocument/2006/relationships/image" Target="../media/image26.png"/></Relationships>
</file>

<file path=ppt/slides/_rels/slide12.xml.rels><?xml version="1.0" encoding="UTF-8" standalone="yes"?>
<Relationships xmlns="http://schemas.openxmlformats.org/package/2006/relationships"><Relationship Id="rId8" Type="http://schemas.openxmlformats.org/officeDocument/2006/relationships/image" Target="../media/image36.png"/><Relationship Id="rId3" Type="http://schemas.openxmlformats.org/officeDocument/2006/relationships/image" Target="../media/image31.png"/><Relationship Id="rId7" Type="http://schemas.openxmlformats.org/officeDocument/2006/relationships/image" Target="../media/image35.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34.png"/><Relationship Id="rId5" Type="http://schemas.openxmlformats.org/officeDocument/2006/relationships/image" Target="../media/image33.png"/><Relationship Id="rId4" Type="http://schemas.openxmlformats.org/officeDocument/2006/relationships/image" Target="../media/image32.png"/></Relationships>
</file>

<file path=ppt/slides/_rels/slide13.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8.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png"/><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 Id="rId9"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99592" y="836712"/>
            <a:ext cx="7772400" cy="1470025"/>
          </a:xfrm>
        </p:spPr>
        <p:txBody>
          <a:bodyPr/>
          <a:lstStyle/>
          <a:p>
            <a:r>
              <a:rPr lang="en-GB" smtClean="0"/>
              <a:t>Running </a:t>
            </a:r>
            <a:r>
              <a:rPr lang="en-GB" dirty="0" smtClean="0"/>
              <a:t>a business using an </a:t>
            </a:r>
            <a:r>
              <a:rPr lang="en-GB" dirty="0" err="1" smtClean="0"/>
              <a:t>Ipad</a:t>
            </a:r>
            <a:r>
              <a:rPr lang="en-GB" dirty="0" smtClean="0"/>
              <a:t>  </a:t>
            </a:r>
            <a:endParaRPr lang="en-GB" dirty="0"/>
          </a:p>
        </p:txBody>
      </p:sp>
      <p:sp>
        <p:nvSpPr>
          <p:cNvPr id="3" name="Subtitle 2"/>
          <p:cNvSpPr>
            <a:spLocks noGrp="1"/>
          </p:cNvSpPr>
          <p:nvPr>
            <p:ph type="subTitle" idx="1"/>
          </p:nvPr>
        </p:nvSpPr>
        <p:spPr/>
        <p:txBody>
          <a:bodyPr>
            <a:normAutofit/>
          </a:bodyPr>
          <a:lstStyle/>
          <a:p>
            <a:r>
              <a:rPr lang="en-GB" dirty="0" smtClean="0">
                <a:solidFill>
                  <a:srgbClr val="002200"/>
                </a:solidFill>
              </a:rPr>
              <a:t>Lucia Dello – The Analytical Bookkeeper  </a:t>
            </a:r>
            <a:endParaRPr lang="en-GB" dirty="0">
              <a:solidFill>
                <a:srgbClr val="002200"/>
              </a:solidFill>
            </a:endParaRPr>
          </a:p>
        </p:txBody>
      </p:sp>
      <p:pic>
        <p:nvPicPr>
          <p:cNvPr id="4" name="Picture 3" descr="Green Png Logo.png"/>
          <p:cNvPicPr>
            <a:picLocks noChangeAspect="1"/>
          </p:cNvPicPr>
          <p:nvPr/>
        </p:nvPicPr>
        <p:blipFill>
          <a:blip r:embed="rId3" cstate="print"/>
          <a:stretch>
            <a:fillRect/>
          </a:stretch>
        </p:blipFill>
        <p:spPr>
          <a:xfrm>
            <a:off x="2987824" y="5043220"/>
            <a:ext cx="2232248" cy="1278738"/>
          </a:xfrm>
          <a:prstGeom prst="rect">
            <a:avLst/>
          </a:prstGeom>
        </p:spPr>
      </p:pic>
      <p:sp>
        <p:nvSpPr>
          <p:cNvPr id="5" name="Subtitle 2"/>
          <p:cNvSpPr txBox="1">
            <a:spLocks/>
          </p:cNvSpPr>
          <p:nvPr/>
        </p:nvSpPr>
        <p:spPr>
          <a:xfrm>
            <a:off x="827584" y="2780928"/>
            <a:ext cx="7488832" cy="108012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GB" sz="2400" dirty="0" smtClean="0">
                <a:latin typeface="+mj-lt"/>
                <a:ea typeface="+mj-ea"/>
                <a:cs typeface="+mj-cs"/>
              </a:rPr>
              <a:t>Presentation to Faversham Business Partnership </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GB" sz="2400" dirty="0" smtClean="0">
                <a:latin typeface="+mj-lt"/>
                <a:ea typeface="+mj-ea"/>
                <a:cs typeface="+mj-cs"/>
              </a:rPr>
              <a:t>25 January 2017</a:t>
            </a:r>
            <a:endParaRPr lang="en-GB" sz="2400" dirty="0">
              <a:latin typeface="+mj-lt"/>
              <a:ea typeface="+mj-ea"/>
              <a:cs typeface="+mj-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Planning, Projects &amp; CRM</a:t>
            </a:r>
            <a:endParaRPr lang="en-GB" dirty="0"/>
          </a:p>
        </p:txBody>
      </p:sp>
      <p:sp>
        <p:nvSpPr>
          <p:cNvPr id="3" name="Content Placeholder 2"/>
          <p:cNvSpPr>
            <a:spLocks noGrp="1"/>
          </p:cNvSpPr>
          <p:nvPr>
            <p:ph idx="1"/>
          </p:nvPr>
        </p:nvSpPr>
        <p:spPr/>
        <p:txBody>
          <a:bodyPr/>
          <a:lstStyle/>
          <a:p>
            <a:r>
              <a:rPr lang="en-GB" sz="2000" dirty="0" smtClean="0"/>
              <a:t>Connect folders, projects, topics, add notes</a:t>
            </a:r>
          </a:p>
          <a:p>
            <a:endParaRPr lang="en-GB" sz="2000" dirty="0" smtClean="0"/>
          </a:p>
          <a:p>
            <a:endParaRPr lang="en-GB" sz="2000" dirty="0" smtClean="0"/>
          </a:p>
          <a:p>
            <a:r>
              <a:rPr lang="en-GB" sz="2000" dirty="0" smtClean="0"/>
              <a:t>Customer relationship management (CRM) – contact management, tasks, calendars &amp; shares with co-workers, sales opportunities and actions</a:t>
            </a:r>
          </a:p>
          <a:p>
            <a:endParaRPr lang="en-GB" sz="2000" dirty="0" smtClean="0"/>
          </a:p>
          <a:p>
            <a:endParaRPr lang="en-GB" sz="2000" dirty="0" smtClean="0"/>
          </a:p>
          <a:p>
            <a:endParaRPr lang="en-GB" sz="2000" dirty="0" smtClean="0"/>
          </a:p>
          <a:p>
            <a:r>
              <a:rPr lang="en-GB" sz="2000" dirty="0" smtClean="0"/>
              <a:t>Collaborating </a:t>
            </a:r>
            <a:r>
              <a:rPr lang="en-GB" sz="2000" dirty="0" err="1" smtClean="0"/>
              <a:t>encyrpted</a:t>
            </a:r>
            <a:r>
              <a:rPr lang="en-GB" sz="2000" dirty="0" smtClean="0"/>
              <a:t> digital instant messaging used by larger organisations</a:t>
            </a:r>
          </a:p>
          <a:p>
            <a:endParaRPr lang="en-GB" dirty="0" smtClean="0"/>
          </a:p>
          <a:p>
            <a:endParaRPr lang="en-GB" dirty="0"/>
          </a:p>
        </p:txBody>
      </p:sp>
      <p:pic>
        <p:nvPicPr>
          <p:cNvPr id="4" name="Picture 3" descr="evernote.png"/>
          <p:cNvPicPr>
            <a:picLocks noChangeAspect="1"/>
          </p:cNvPicPr>
          <p:nvPr/>
        </p:nvPicPr>
        <p:blipFill>
          <a:blip r:embed="rId3" cstate="print"/>
          <a:srcRect r="79525" b="87690"/>
          <a:stretch>
            <a:fillRect/>
          </a:stretch>
        </p:blipFill>
        <p:spPr>
          <a:xfrm>
            <a:off x="467544" y="2132856"/>
            <a:ext cx="1872208" cy="504056"/>
          </a:xfrm>
          <a:prstGeom prst="rect">
            <a:avLst/>
          </a:prstGeom>
        </p:spPr>
      </p:pic>
      <p:pic>
        <p:nvPicPr>
          <p:cNvPr id="5" name="Picture 4" descr="onenote.png"/>
          <p:cNvPicPr>
            <a:picLocks noChangeAspect="1"/>
          </p:cNvPicPr>
          <p:nvPr/>
        </p:nvPicPr>
        <p:blipFill>
          <a:blip r:embed="rId4" cstate="print"/>
          <a:srcRect r="88188" b="92966"/>
          <a:stretch>
            <a:fillRect/>
          </a:stretch>
        </p:blipFill>
        <p:spPr>
          <a:xfrm>
            <a:off x="3095836" y="2132856"/>
            <a:ext cx="1620180" cy="432048"/>
          </a:xfrm>
          <a:prstGeom prst="rect">
            <a:avLst/>
          </a:prstGeom>
        </p:spPr>
      </p:pic>
      <p:pic>
        <p:nvPicPr>
          <p:cNvPr id="6" name="Picture 5" descr="trello.png"/>
          <p:cNvPicPr>
            <a:picLocks noChangeAspect="1"/>
          </p:cNvPicPr>
          <p:nvPr/>
        </p:nvPicPr>
        <p:blipFill>
          <a:blip r:embed="rId5" cstate="print"/>
          <a:srcRect r="87799" b="90447"/>
          <a:stretch>
            <a:fillRect/>
          </a:stretch>
        </p:blipFill>
        <p:spPr>
          <a:xfrm>
            <a:off x="5292080" y="2132856"/>
            <a:ext cx="1115616" cy="391168"/>
          </a:xfrm>
          <a:prstGeom prst="rect">
            <a:avLst/>
          </a:prstGeom>
        </p:spPr>
      </p:pic>
      <p:pic>
        <p:nvPicPr>
          <p:cNvPr id="7" name="Picture 6" descr="capsule.png"/>
          <p:cNvPicPr>
            <a:picLocks noChangeAspect="1"/>
          </p:cNvPicPr>
          <p:nvPr/>
        </p:nvPicPr>
        <p:blipFill>
          <a:blip r:embed="rId6" cstate="print"/>
          <a:srcRect r="89375" b="94724"/>
          <a:stretch>
            <a:fillRect/>
          </a:stretch>
        </p:blipFill>
        <p:spPr>
          <a:xfrm>
            <a:off x="1331639" y="3861048"/>
            <a:ext cx="2590933" cy="576064"/>
          </a:xfrm>
          <a:prstGeom prst="rect">
            <a:avLst/>
          </a:prstGeom>
        </p:spPr>
      </p:pic>
      <p:pic>
        <p:nvPicPr>
          <p:cNvPr id="8" name="Picture 7" descr="insightly.png"/>
          <p:cNvPicPr>
            <a:picLocks noChangeAspect="1"/>
          </p:cNvPicPr>
          <p:nvPr/>
        </p:nvPicPr>
        <p:blipFill>
          <a:blip r:embed="rId7" cstate="print"/>
          <a:stretch>
            <a:fillRect/>
          </a:stretch>
        </p:blipFill>
        <p:spPr>
          <a:xfrm>
            <a:off x="3923928" y="3861048"/>
            <a:ext cx="1438275" cy="609600"/>
          </a:xfrm>
          <a:prstGeom prst="rect">
            <a:avLst/>
          </a:prstGeom>
        </p:spPr>
      </p:pic>
      <p:pic>
        <p:nvPicPr>
          <p:cNvPr id="9" name="Picture 8" descr="googleplus.png"/>
          <p:cNvPicPr>
            <a:picLocks noChangeAspect="1"/>
          </p:cNvPicPr>
          <p:nvPr/>
        </p:nvPicPr>
        <p:blipFill>
          <a:blip r:embed="rId8" cstate="print"/>
          <a:srcRect r="90949" b="92205"/>
          <a:stretch>
            <a:fillRect/>
          </a:stretch>
        </p:blipFill>
        <p:spPr>
          <a:xfrm>
            <a:off x="5580112" y="3861048"/>
            <a:ext cx="1368152" cy="527632"/>
          </a:xfrm>
          <a:prstGeom prst="rect">
            <a:avLst/>
          </a:prstGeom>
        </p:spPr>
      </p:pic>
      <p:pic>
        <p:nvPicPr>
          <p:cNvPr id="10" name="Picture 9" descr="slacklogo.png"/>
          <p:cNvPicPr>
            <a:picLocks noChangeAspect="1"/>
          </p:cNvPicPr>
          <p:nvPr/>
        </p:nvPicPr>
        <p:blipFill>
          <a:blip r:embed="rId9" cstate="print"/>
          <a:stretch>
            <a:fillRect/>
          </a:stretch>
        </p:blipFill>
        <p:spPr>
          <a:xfrm>
            <a:off x="1547664" y="5301208"/>
            <a:ext cx="1512168" cy="648072"/>
          </a:xfrm>
          <a:prstGeom prst="rect">
            <a:avLst/>
          </a:prstGeom>
        </p:spPr>
      </p:pic>
      <p:pic>
        <p:nvPicPr>
          <p:cNvPr id="11" name="Picture 10" descr="aolaim.png"/>
          <p:cNvPicPr>
            <a:picLocks noChangeAspect="1"/>
          </p:cNvPicPr>
          <p:nvPr/>
        </p:nvPicPr>
        <p:blipFill>
          <a:blip r:embed="rId10" cstate="print"/>
          <a:srcRect r="78350" b="81654"/>
          <a:stretch>
            <a:fillRect/>
          </a:stretch>
        </p:blipFill>
        <p:spPr>
          <a:xfrm>
            <a:off x="3851920" y="5301208"/>
            <a:ext cx="1518143" cy="576064"/>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Taking Payments</a:t>
            </a:r>
            <a:endParaRPr lang="en-GB" dirty="0"/>
          </a:p>
        </p:txBody>
      </p:sp>
      <p:sp>
        <p:nvSpPr>
          <p:cNvPr id="3" name="Content Placeholder 2"/>
          <p:cNvSpPr>
            <a:spLocks noGrp="1"/>
          </p:cNvSpPr>
          <p:nvPr>
            <p:ph idx="1"/>
          </p:nvPr>
        </p:nvSpPr>
        <p:spPr/>
        <p:txBody>
          <a:bodyPr>
            <a:normAutofit/>
          </a:bodyPr>
          <a:lstStyle/>
          <a:p>
            <a:r>
              <a:rPr lang="en-GB" sz="2000" dirty="0" smtClean="0"/>
              <a:t>Buying and selling through websites –</a:t>
            </a:r>
          </a:p>
          <a:p>
            <a:endParaRPr lang="en-GB" sz="2000" dirty="0" smtClean="0"/>
          </a:p>
          <a:p>
            <a:endParaRPr lang="en-GB" sz="2000" dirty="0" smtClean="0"/>
          </a:p>
          <a:p>
            <a:r>
              <a:rPr lang="en-GB" sz="2000" dirty="0" smtClean="0"/>
              <a:t>Taking card payments -</a:t>
            </a:r>
          </a:p>
          <a:p>
            <a:endParaRPr lang="en-GB" sz="2000" dirty="0" smtClean="0"/>
          </a:p>
          <a:p>
            <a:endParaRPr lang="en-GB" sz="2000" dirty="0" smtClean="0"/>
          </a:p>
          <a:p>
            <a:r>
              <a:rPr lang="en-GB" sz="2000" dirty="0" smtClean="0"/>
              <a:t>Taking regular payments -                    (</a:t>
            </a:r>
            <a:r>
              <a:rPr lang="en-GB" sz="2000" dirty="0" err="1" smtClean="0"/>
              <a:t>gocardless</a:t>
            </a:r>
            <a:r>
              <a:rPr lang="en-GB" sz="2000" dirty="0" smtClean="0"/>
              <a:t>) </a:t>
            </a:r>
          </a:p>
          <a:p>
            <a:endParaRPr lang="en-GB" sz="2000" dirty="0" smtClean="0"/>
          </a:p>
          <a:p>
            <a:endParaRPr lang="en-GB" sz="2000" dirty="0" smtClean="0"/>
          </a:p>
          <a:p>
            <a:r>
              <a:rPr lang="en-GB" sz="2000" dirty="0" smtClean="0"/>
              <a:t>Transfer money across bank accounts –               (</a:t>
            </a:r>
            <a:r>
              <a:rPr lang="en-GB" sz="2000" dirty="0" err="1" smtClean="0"/>
              <a:t>pingit</a:t>
            </a:r>
            <a:r>
              <a:rPr lang="en-GB" sz="2000" dirty="0" smtClean="0"/>
              <a:t>) </a:t>
            </a:r>
          </a:p>
          <a:p>
            <a:endParaRPr lang="en-GB" sz="2000" dirty="0" smtClean="0"/>
          </a:p>
          <a:p>
            <a:r>
              <a:rPr lang="en-GB" sz="2000" dirty="0" smtClean="0"/>
              <a:t>Many  payment systems integrate with accounts software</a:t>
            </a:r>
            <a:endParaRPr lang="en-GB" sz="2000" dirty="0"/>
          </a:p>
        </p:txBody>
      </p:sp>
      <p:pic>
        <p:nvPicPr>
          <p:cNvPr id="4" name="Picture 3" descr="paypal.png"/>
          <p:cNvPicPr>
            <a:picLocks noChangeAspect="1"/>
          </p:cNvPicPr>
          <p:nvPr/>
        </p:nvPicPr>
        <p:blipFill>
          <a:blip r:embed="rId3" cstate="print"/>
          <a:stretch>
            <a:fillRect/>
          </a:stretch>
        </p:blipFill>
        <p:spPr>
          <a:xfrm>
            <a:off x="5724128" y="1340768"/>
            <a:ext cx="1080120" cy="1080120"/>
          </a:xfrm>
          <a:prstGeom prst="rect">
            <a:avLst/>
          </a:prstGeom>
        </p:spPr>
      </p:pic>
      <p:pic>
        <p:nvPicPr>
          <p:cNvPr id="5" name="Picture 4" descr="stripe.png"/>
          <p:cNvPicPr>
            <a:picLocks noChangeAspect="1"/>
          </p:cNvPicPr>
          <p:nvPr/>
        </p:nvPicPr>
        <p:blipFill>
          <a:blip r:embed="rId4" cstate="print"/>
          <a:stretch>
            <a:fillRect/>
          </a:stretch>
        </p:blipFill>
        <p:spPr>
          <a:xfrm>
            <a:off x="5652120" y="2636912"/>
            <a:ext cx="1438275" cy="571500"/>
          </a:xfrm>
          <a:prstGeom prst="rect">
            <a:avLst/>
          </a:prstGeom>
        </p:spPr>
      </p:pic>
      <p:pic>
        <p:nvPicPr>
          <p:cNvPr id="6" name="Picture 5" descr="izettle.png"/>
          <p:cNvPicPr>
            <a:picLocks noChangeAspect="1"/>
          </p:cNvPicPr>
          <p:nvPr/>
        </p:nvPicPr>
        <p:blipFill>
          <a:blip r:embed="rId5" cstate="print"/>
          <a:stretch>
            <a:fillRect/>
          </a:stretch>
        </p:blipFill>
        <p:spPr>
          <a:xfrm>
            <a:off x="7380312" y="2492896"/>
            <a:ext cx="1079177" cy="1079177"/>
          </a:xfrm>
          <a:prstGeom prst="rect">
            <a:avLst/>
          </a:prstGeom>
        </p:spPr>
      </p:pic>
      <p:pic>
        <p:nvPicPr>
          <p:cNvPr id="7" name="Picture 6" descr="gocardless.jpg"/>
          <p:cNvPicPr>
            <a:picLocks noChangeAspect="1"/>
          </p:cNvPicPr>
          <p:nvPr/>
        </p:nvPicPr>
        <p:blipFill>
          <a:blip r:embed="rId6" cstate="print"/>
          <a:stretch>
            <a:fillRect/>
          </a:stretch>
        </p:blipFill>
        <p:spPr>
          <a:xfrm>
            <a:off x="3635896" y="3717032"/>
            <a:ext cx="834008" cy="834008"/>
          </a:xfrm>
          <a:prstGeom prst="rect">
            <a:avLst/>
          </a:prstGeom>
        </p:spPr>
      </p:pic>
      <p:pic>
        <p:nvPicPr>
          <p:cNvPr id="8" name="Picture 7" descr="pingit.png"/>
          <p:cNvPicPr>
            <a:picLocks noChangeAspect="1"/>
          </p:cNvPicPr>
          <p:nvPr/>
        </p:nvPicPr>
        <p:blipFill>
          <a:blip r:embed="rId7" cstate="print"/>
          <a:srcRect r="87799" b="65827"/>
          <a:stretch>
            <a:fillRect/>
          </a:stretch>
        </p:blipFill>
        <p:spPr>
          <a:xfrm>
            <a:off x="5004048" y="4725144"/>
            <a:ext cx="755576" cy="947694"/>
          </a:xfrm>
          <a:prstGeom prst="rect">
            <a:avLst/>
          </a:prstGeom>
        </p:spPr>
      </p:pic>
      <p:pic>
        <p:nvPicPr>
          <p:cNvPr id="9" name="Picture 8" descr="worldpay.png"/>
          <p:cNvPicPr>
            <a:picLocks noChangeAspect="1"/>
          </p:cNvPicPr>
          <p:nvPr/>
        </p:nvPicPr>
        <p:blipFill>
          <a:blip r:embed="rId8" cstate="print"/>
          <a:stretch>
            <a:fillRect/>
          </a:stretch>
        </p:blipFill>
        <p:spPr>
          <a:xfrm>
            <a:off x="3419872" y="2708402"/>
            <a:ext cx="1972047" cy="439809"/>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Accounting Software</a:t>
            </a:r>
            <a:endParaRPr lang="en-GB" dirty="0"/>
          </a:p>
        </p:txBody>
      </p:sp>
      <p:sp>
        <p:nvSpPr>
          <p:cNvPr id="3" name="Content Placeholder 2"/>
          <p:cNvSpPr>
            <a:spLocks noGrp="1"/>
          </p:cNvSpPr>
          <p:nvPr>
            <p:ph idx="1"/>
          </p:nvPr>
        </p:nvSpPr>
        <p:spPr/>
        <p:txBody>
          <a:bodyPr>
            <a:normAutofit lnSpcReduction="10000"/>
          </a:bodyPr>
          <a:lstStyle/>
          <a:p>
            <a:r>
              <a:rPr lang="en-GB" sz="2000" dirty="0" smtClean="0"/>
              <a:t>Cloud accounting software - bank accounts, invoicing on the job, purchases, expenses, payroll</a:t>
            </a:r>
          </a:p>
          <a:p>
            <a:endParaRPr lang="en-GB" sz="2000" dirty="0" smtClean="0"/>
          </a:p>
          <a:p>
            <a:endParaRPr lang="en-GB" sz="2000" dirty="0" smtClean="0"/>
          </a:p>
          <a:p>
            <a:endParaRPr lang="en-GB" sz="2000" dirty="0" smtClean="0"/>
          </a:p>
          <a:p>
            <a:pPr>
              <a:buNone/>
            </a:pPr>
            <a:endParaRPr lang="en-GB" sz="2000" dirty="0" smtClean="0"/>
          </a:p>
          <a:p>
            <a:r>
              <a:rPr lang="en-GB" sz="2000" dirty="0" smtClean="0"/>
              <a:t>Document processing and receipts (some cross over with mobile phone apps)</a:t>
            </a:r>
          </a:p>
          <a:p>
            <a:endParaRPr lang="en-GB" sz="2000" dirty="0" smtClean="0"/>
          </a:p>
          <a:p>
            <a:endParaRPr lang="en-GB" sz="2000" dirty="0" smtClean="0"/>
          </a:p>
          <a:p>
            <a:endParaRPr lang="en-GB" sz="2000" dirty="0" smtClean="0"/>
          </a:p>
          <a:p>
            <a:endParaRPr lang="en-GB" sz="2000" dirty="0" smtClean="0"/>
          </a:p>
          <a:p>
            <a:r>
              <a:rPr lang="en-GB" sz="2000" dirty="0" smtClean="0"/>
              <a:t>Integrations with many other apps 500+ Xero, </a:t>
            </a:r>
            <a:r>
              <a:rPr lang="en-GB" sz="2000" dirty="0" err="1" smtClean="0"/>
              <a:t>Quickbooks</a:t>
            </a:r>
            <a:r>
              <a:rPr lang="en-GB" sz="2000" dirty="0" smtClean="0"/>
              <a:t> 150+</a:t>
            </a:r>
          </a:p>
          <a:p>
            <a:pPr>
              <a:buNone/>
            </a:pPr>
            <a:endParaRPr lang="en-GB" sz="2400" dirty="0"/>
          </a:p>
        </p:txBody>
      </p:sp>
      <p:pic>
        <p:nvPicPr>
          <p:cNvPr id="4" name="Picture 3" descr="xero.png"/>
          <p:cNvPicPr>
            <a:picLocks noChangeAspect="1"/>
          </p:cNvPicPr>
          <p:nvPr/>
        </p:nvPicPr>
        <p:blipFill>
          <a:blip r:embed="rId3" cstate="print"/>
          <a:stretch>
            <a:fillRect/>
          </a:stretch>
        </p:blipFill>
        <p:spPr>
          <a:xfrm>
            <a:off x="1259632" y="2420888"/>
            <a:ext cx="942345" cy="936104"/>
          </a:xfrm>
          <a:prstGeom prst="rect">
            <a:avLst/>
          </a:prstGeom>
        </p:spPr>
      </p:pic>
      <p:pic>
        <p:nvPicPr>
          <p:cNvPr id="5" name="Picture 4" descr="quickbooks.png"/>
          <p:cNvPicPr>
            <a:picLocks noChangeAspect="1"/>
          </p:cNvPicPr>
          <p:nvPr/>
        </p:nvPicPr>
        <p:blipFill>
          <a:blip r:embed="rId4" cstate="print"/>
          <a:srcRect r="96063" b="91207"/>
          <a:stretch>
            <a:fillRect/>
          </a:stretch>
        </p:blipFill>
        <p:spPr>
          <a:xfrm>
            <a:off x="3203848" y="2348880"/>
            <a:ext cx="936104" cy="936104"/>
          </a:xfrm>
          <a:prstGeom prst="rect">
            <a:avLst/>
          </a:prstGeom>
        </p:spPr>
      </p:pic>
      <p:pic>
        <p:nvPicPr>
          <p:cNvPr id="6" name="Picture 5" descr="receipt bank.png"/>
          <p:cNvPicPr>
            <a:picLocks noChangeAspect="1"/>
          </p:cNvPicPr>
          <p:nvPr/>
        </p:nvPicPr>
        <p:blipFill>
          <a:blip r:embed="rId5" cstate="print"/>
          <a:stretch>
            <a:fillRect/>
          </a:stretch>
        </p:blipFill>
        <p:spPr>
          <a:xfrm>
            <a:off x="1331640" y="4189637"/>
            <a:ext cx="1080120" cy="769740"/>
          </a:xfrm>
          <a:prstGeom prst="rect">
            <a:avLst/>
          </a:prstGeom>
        </p:spPr>
      </p:pic>
      <p:pic>
        <p:nvPicPr>
          <p:cNvPr id="7" name="Picture 6" descr="datamolino.png"/>
          <p:cNvPicPr>
            <a:picLocks noChangeAspect="1"/>
          </p:cNvPicPr>
          <p:nvPr/>
        </p:nvPicPr>
        <p:blipFill>
          <a:blip r:embed="rId6" cstate="print"/>
          <a:stretch>
            <a:fillRect/>
          </a:stretch>
        </p:blipFill>
        <p:spPr>
          <a:xfrm>
            <a:off x="3563888" y="4255204"/>
            <a:ext cx="2520280" cy="679118"/>
          </a:xfrm>
          <a:prstGeom prst="rect">
            <a:avLst/>
          </a:prstGeom>
        </p:spPr>
      </p:pic>
      <p:pic>
        <p:nvPicPr>
          <p:cNvPr id="8" name="Picture 7" descr="free agent.png"/>
          <p:cNvPicPr>
            <a:picLocks noChangeAspect="1"/>
          </p:cNvPicPr>
          <p:nvPr/>
        </p:nvPicPr>
        <p:blipFill>
          <a:blip r:embed="rId7" cstate="print"/>
          <a:srcRect r="82287" b="86930"/>
          <a:stretch>
            <a:fillRect/>
          </a:stretch>
        </p:blipFill>
        <p:spPr>
          <a:xfrm>
            <a:off x="4716016" y="2564904"/>
            <a:ext cx="1619672" cy="535184"/>
          </a:xfrm>
          <a:prstGeom prst="rect">
            <a:avLst/>
          </a:prstGeom>
        </p:spPr>
      </p:pic>
      <p:pic>
        <p:nvPicPr>
          <p:cNvPr id="9" name="Picture 8" descr="payroo.png"/>
          <p:cNvPicPr>
            <a:picLocks noChangeAspect="1"/>
          </p:cNvPicPr>
          <p:nvPr/>
        </p:nvPicPr>
        <p:blipFill>
          <a:blip r:embed="rId8" cstate="print"/>
          <a:srcRect r="86612" b="91207"/>
          <a:stretch>
            <a:fillRect/>
          </a:stretch>
        </p:blipFill>
        <p:spPr>
          <a:xfrm>
            <a:off x="6516216" y="2636912"/>
            <a:ext cx="1224136" cy="360040"/>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Travel &amp; Other</a:t>
            </a:r>
            <a:endParaRPr lang="en-GB" dirty="0"/>
          </a:p>
        </p:txBody>
      </p:sp>
      <p:sp>
        <p:nvSpPr>
          <p:cNvPr id="3" name="Content Placeholder 2"/>
          <p:cNvSpPr>
            <a:spLocks noGrp="1"/>
          </p:cNvSpPr>
          <p:nvPr>
            <p:ph idx="1"/>
          </p:nvPr>
        </p:nvSpPr>
        <p:spPr/>
        <p:txBody>
          <a:bodyPr/>
          <a:lstStyle/>
          <a:p>
            <a:r>
              <a:rPr lang="en-GB" sz="2000" dirty="0" smtClean="0"/>
              <a:t>Mileage - phone records journeys you class as work or business integrates with Accounts Software </a:t>
            </a:r>
          </a:p>
          <a:p>
            <a:endParaRPr lang="en-GB" sz="2000" dirty="0" smtClean="0"/>
          </a:p>
          <a:p>
            <a:endParaRPr lang="en-GB" sz="2000" dirty="0" smtClean="0"/>
          </a:p>
          <a:p>
            <a:endParaRPr lang="en-GB" sz="2000" dirty="0" smtClean="0"/>
          </a:p>
          <a:p>
            <a:r>
              <a:rPr lang="en-GB" sz="2000" dirty="0" smtClean="0"/>
              <a:t>Travel – store documents and bookings in one place, share with calendar</a:t>
            </a:r>
          </a:p>
          <a:p>
            <a:endParaRPr lang="en-GB" sz="2000" dirty="0" smtClean="0"/>
          </a:p>
          <a:p>
            <a:endParaRPr lang="en-GB" sz="2000" dirty="0" smtClean="0"/>
          </a:p>
          <a:p>
            <a:endParaRPr lang="en-GB" sz="2000" dirty="0" smtClean="0"/>
          </a:p>
          <a:p>
            <a:r>
              <a:rPr lang="en-GB" sz="2000" dirty="0" smtClean="0"/>
              <a:t>Many, many other apps that may be relevant to your business.....</a:t>
            </a:r>
          </a:p>
          <a:p>
            <a:pPr lvl="1"/>
            <a:r>
              <a:rPr lang="en-GB" sz="1600" dirty="0" smtClean="0"/>
              <a:t>Inventory</a:t>
            </a:r>
          </a:p>
          <a:p>
            <a:pPr lvl="1"/>
            <a:r>
              <a:rPr lang="en-GB" sz="1600" dirty="0" smtClean="0"/>
              <a:t>If This Then That</a:t>
            </a:r>
          </a:p>
          <a:p>
            <a:pPr>
              <a:buNone/>
            </a:pPr>
            <a:endParaRPr lang="en-GB" dirty="0" smtClean="0"/>
          </a:p>
          <a:p>
            <a:pPr>
              <a:buNone/>
            </a:pPr>
            <a:endParaRPr lang="en-GB" dirty="0" smtClean="0"/>
          </a:p>
          <a:p>
            <a:pPr>
              <a:buNone/>
            </a:pPr>
            <a:endParaRPr lang="en-GB" dirty="0"/>
          </a:p>
        </p:txBody>
      </p:sp>
      <p:pic>
        <p:nvPicPr>
          <p:cNvPr id="6" name="Picture 5" descr="mileiq.png"/>
          <p:cNvPicPr>
            <a:picLocks noChangeAspect="1"/>
          </p:cNvPicPr>
          <p:nvPr/>
        </p:nvPicPr>
        <p:blipFill>
          <a:blip r:embed="rId3" cstate="print"/>
          <a:srcRect r="85437" b="88688"/>
          <a:stretch>
            <a:fillRect/>
          </a:stretch>
        </p:blipFill>
        <p:spPr>
          <a:xfrm>
            <a:off x="2339752" y="2348880"/>
            <a:ext cx="2070244" cy="720080"/>
          </a:xfrm>
          <a:prstGeom prst="rect">
            <a:avLst/>
          </a:prstGeom>
        </p:spPr>
      </p:pic>
      <p:pic>
        <p:nvPicPr>
          <p:cNvPr id="7" name="Picture 6" descr="TripIt.png"/>
          <p:cNvPicPr>
            <a:picLocks noChangeAspect="1"/>
          </p:cNvPicPr>
          <p:nvPr/>
        </p:nvPicPr>
        <p:blipFill>
          <a:blip r:embed="rId4" cstate="print"/>
          <a:stretch>
            <a:fillRect/>
          </a:stretch>
        </p:blipFill>
        <p:spPr>
          <a:xfrm>
            <a:off x="1115616" y="3861048"/>
            <a:ext cx="2304256" cy="60995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Talk Overview</a:t>
            </a:r>
            <a:endParaRPr lang="en-GB" dirty="0"/>
          </a:p>
        </p:txBody>
      </p:sp>
      <p:sp>
        <p:nvSpPr>
          <p:cNvPr id="3" name="Content Placeholder 2"/>
          <p:cNvSpPr>
            <a:spLocks noGrp="1"/>
          </p:cNvSpPr>
          <p:nvPr>
            <p:ph idx="1"/>
          </p:nvPr>
        </p:nvSpPr>
        <p:spPr/>
        <p:txBody>
          <a:bodyPr>
            <a:normAutofit/>
          </a:bodyPr>
          <a:lstStyle/>
          <a:p>
            <a:r>
              <a:rPr lang="en-GB" sz="2000" dirty="0" smtClean="0"/>
              <a:t>About my business: launched The Analytical Bookkeeper 18 m ago, bookkeeping and data analytics. Run a small business, totally reliant on the cloud. Joined FBP Oct 2016.</a:t>
            </a:r>
          </a:p>
          <a:p>
            <a:pPr>
              <a:buNone/>
            </a:pPr>
            <a:endParaRPr lang="en-GB" sz="2000" dirty="0" smtClean="0"/>
          </a:p>
          <a:p>
            <a:r>
              <a:rPr lang="en-GB" sz="2000" dirty="0" smtClean="0"/>
              <a:t>Explain why it is possible to use a tablet</a:t>
            </a:r>
          </a:p>
          <a:p>
            <a:r>
              <a:rPr lang="en-GB" sz="2000" dirty="0" smtClean="0"/>
              <a:t>Potential limitations</a:t>
            </a:r>
          </a:p>
          <a:p>
            <a:r>
              <a:rPr lang="en-GB" sz="2000" dirty="0" smtClean="0"/>
              <a:t>Most popular apps around </a:t>
            </a:r>
          </a:p>
          <a:p>
            <a:r>
              <a:rPr lang="en-GB" sz="2000" dirty="0" smtClean="0"/>
              <a:t>Give a flavour of what apps are out there and how you can use them</a:t>
            </a:r>
          </a:p>
          <a:p>
            <a:endParaRPr lang="en-GB" sz="2000" dirty="0" smtClean="0"/>
          </a:p>
          <a:p>
            <a:r>
              <a:rPr lang="en-GB" sz="2000" dirty="0" smtClean="0"/>
              <a:t>Please join in, interactive discussion of their uses, share ideas, best practices plus other apps not covered</a:t>
            </a:r>
          </a:p>
          <a:p>
            <a:endParaRPr lang="en-GB"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a Tablet?</a:t>
            </a:r>
            <a:endParaRPr lang="en-GB" dirty="0"/>
          </a:p>
        </p:txBody>
      </p:sp>
      <p:sp>
        <p:nvSpPr>
          <p:cNvPr id="3" name="Content Placeholder 2"/>
          <p:cNvSpPr>
            <a:spLocks noGrp="1"/>
          </p:cNvSpPr>
          <p:nvPr>
            <p:ph idx="1"/>
          </p:nvPr>
        </p:nvSpPr>
        <p:spPr/>
        <p:txBody>
          <a:bodyPr>
            <a:normAutofit/>
          </a:bodyPr>
          <a:lstStyle/>
          <a:p>
            <a:pPr>
              <a:buNone/>
            </a:pPr>
            <a:endParaRPr lang="en-GB" dirty="0" smtClean="0"/>
          </a:p>
          <a:p>
            <a:r>
              <a:rPr lang="en-GB" sz="2000" dirty="0" smtClean="0"/>
              <a:t>A general purpose computer contained in a </a:t>
            </a:r>
            <a:r>
              <a:rPr lang="en-GB" sz="2000" dirty="0" err="1" smtClean="0"/>
              <a:t>touchscreen</a:t>
            </a:r>
            <a:r>
              <a:rPr lang="en-GB" sz="2000" dirty="0" smtClean="0"/>
              <a:t> panel and operated by fingers</a:t>
            </a:r>
          </a:p>
          <a:p>
            <a:endParaRPr lang="en-GB" sz="2000" dirty="0" smtClean="0"/>
          </a:p>
          <a:p>
            <a:r>
              <a:rPr lang="en-GB" sz="2000" dirty="0" smtClean="0"/>
              <a:t>Popular Tablet brands – </a:t>
            </a:r>
            <a:r>
              <a:rPr lang="en-GB" sz="2000" dirty="0" err="1" smtClean="0"/>
              <a:t>Ipad</a:t>
            </a:r>
            <a:r>
              <a:rPr lang="en-GB" sz="2000" dirty="0" smtClean="0"/>
              <a:t>, Kindle Fire, Samsung, Lenovo</a:t>
            </a:r>
          </a:p>
          <a:p>
            <a:pPr>
              <a:buNone/>
            </a:pPr>
            <a:endParaRPr lang="en-GB" sz="2000" dirty="0" smtClean="0"/>
          </a:p>
          <a:p>
            <a:r>
              <a:rPr lang="en-GB" sz="2000" dirty="0" smtClean="0"/>
              <a:t>Main differences to:</a:t>
            </a:r>
          </a:p>
          <a:p>
            <a:pPr lvl="1"/>
            <a:r>
              <a:rPr lang="en-GB" sz="2000" dirty="0" smtClean="0"/>
              <a:t>a laptop- no keyboard, few ports/USB’s, purpose built operating system, harder to upload software</a:t>
            </a:r>
          </a:p>
          <a:p>
            <a:pPr lvl="1"/>
            <a:r>
              <a:rPr lang="en-GB" sz="2000" dirty="0" smtClean="0"/>
              <a:t>a </a:t>
            </a:r>
            <a:r>
              <a:rPr lang="en-GB" sz="2000" dirty="0" err="1" smtClean="0"/>
              <a:t>smartphone</a:t>
            </a:r>
            <a:r>
              <a:rPr lang="en-GB" sz="2000" dirty="0" smtClean="0"/>
              <a:t> – larger </a:t>
            </a:r>
          </a:p>
          <a:p>
            <a:pPr lvl="1"/>
            <a:endParaRPr lang="en-GB" sz="2000" dirty="0" smtClean="0"/>
          </a:p>
          <a:p>
            <a:r>
              <a:rPr lang="en-GB" sz="2000" dirty="0" smtClean="0"/>
              <a:t>Hybrid laptops and tablets – Windows Surface </a:t>
            </a:r>
            <a:r>
              <a:rPr lang="en-GB" sz="2000" dirty="0" err="1" smtClean="0"/>
              <a:t>AirPro</a:t>
            </a:r>
            <a:r>
              <a:rPr lang="en-GB" sz="2000" dirty="0" smtClean="0"/>
              <a:t>, IPhone7 </a:t>
            </a:r>
            <a:endParaRPr lang="en-GB"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Why you can Run a Business Today Using an </a:t>
            </a:r>
            <a:r>
              <a:rPr lang="en-GB" dirty="0" err="1" smtClean="0"/>
              <a:t>Ipad</a:t>
            </a:r>
            <a:r>
              <a:rPr lang="en-GB" dirty="0" smtClean="0"/>
              <a:t> </a:t>
            </a:r>
            <a:endParaRPr lang="en-GB" dirty="0"/>
          </a:p>
        </p:txBody>
      </p:sp>
      <p:sp>
        <p:nvSpPr>
          <p:cNvPr id="3" name="Content Placeholder 2"/>
          <p:cNvSpPr>
            <a:spLocks noGrp="1"/>
          </p:cNvSpPr>
          <p:nvPr>
            <p:ph idx="1"/>
          </p:nvPr>
        </p:nvSpPr>
        <p:spPr/>
        <p:txBody>
          <a:bodyPr>
            <a:noAutofit/>
          </a:bodyPr>
          <a:lstStyle/>
          <a:p>
            <a:endParaRPr lang="en-GB" sz="2000" dirty="0" smtClean="0"/>
          </a:p>
          <a:p>
            <a:r>
              <a:rPr lang="en-GB" sz="2000" dirty="0" err="1" smtClean="0"/>
              <a:t>Wifi</a:t>
            </a:r>
            <a:r>
              <a:rPr lang="en-GB" sz="2000" dirty="0" smtClean="0"/>
              <a:t> and 4G we have 24/7 access to the internet and we want to use it on the go to run our business and personal lives. </a:t>
            </a:r>
          </a:p>
          <a:p>
            <a:endParaRPr lang="en-GB" sz="2000" dirty="0" smtClean="0"/>
          </a:p>
          <a:p>
            <a:r>
              <a:rPr lang="en-GB" sz="2000" dirty="0" smtClean="0"/>
              <a:t>Use cloud based software, updated remotely, not machine specific</a:t>
            </a:r>
          </a:p>
          <a:p>
            <a:endParaRPr lang="en-GB" sz="2000" dirty="0" smtClean="0"/>
          </a:p>
          <a:p>
            <a:r>
              <a:rPr lang="en-GB" sz="2000" dirty="0" smtClean="0"/>
              <a:t>Store data remotely, little memory needed</a:t>
            </a:r>
          </a:p>
          <a:p>
            <a:endParaRPr lang="en-GB" sz="2000" dirty="0" smtClean="0"/>
          </a:p>
          <a:p>
            <a:r>
              <a:rPr lang="en-GB" sz="2000" dirty="0" smtClean="0"/>
              <a:t>Many purpose built apps designed to make it easy to manage all aspects of business with the touch of a few buttons</a:t>
            </a:r>
          </a:p>
          <a:p>
            <a:endParaRPr lang="en-GB" sz="2000" dirty="0" smtClean="0"/>
          </a:p>
          <a:p>
            <a:r>
              <a:rPr lang="en-GB" sz="2000" dirty="0" smtClean="0"/>
              <a:t>Software designers much more focussed on the user experience</a:t>
            </a:r>
            <a:endParaRPr lang="en-GB"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Would you Do it in Practice? </a:t>
            </a:r>
            <a:endParaRPr lang="en-GB" dirty="0"/>
          </a:p>
        </p:txBody>
      </p:sp>
      <p:sp>
        <p:nvSpPr>
          <p:cNvPr id="3" name="Content Placeholder 2"/>
          <p:cNvSpPr>
            <a:spLocks noGrp="1"/>
          </p:cNvSpPr>
          <p:nvPr>
            <p:ph idx="1"/>
          </p:nvPr>
        </p:nvSpPr>
        <p:spPr/>
        <p:txBody>
          <a:bodyPr>
            <a:noAutofit/>
          </a:bodyPr>
          <a:lstStyle/>
          <a:p>
            <a:r>
              <a:rPr lang="en-GB" sz="2000" dirty="0" smtClean="0"/>
              <a:t>Interesting reaction from people</a:t>
            </a:r>
          </a:p>
          <a:p>
            <a:endParaRPr lang="en-GB" sz="2000" dirty="0" smtClean="0"/>
          </a:p>
          <a:p>
            <a:r>
              <a:rPr lang="en-GB" sz="2000" dirty="0" smtClean="0"/>
              <a:t>Weigh up the costs of buying hardware software  against these concerns:</a:t>
            </a:r>
          </a:p>
          <a:p>
            <a:endParaRPr lang="en-GB" sz="2000" dirty="0" smtClean="0"/>
          </a:p>
          <a:p>
            <a:pPr lvl="1"/>
            <a:r>
              <a:rPr lang="en-GB" sz="1600" dirty="0" smtClean="0"/>
              <a:t>Typing – </a:t>
            </a:r>
            <a:r>
              <a:rPr lang="en-GB" sz="1600" dirty="0" err="1" smtClean="0"/>
              <a:t>bluetooth</a:t>
            </a:r>
            <a:r>
              <a:rPr lang="en-GB" sz="1600" dirty="0" smtClean="0"/>
              <a:t> keyboards are small, stylus pens can be frustrating if lots to write, mouse work e.g. Excel formulas</a:t>
            </a:r>
          </a:p>
          <a:p>
            <a:pPr lvl="1"/>
            <a:endParaRPr lang="en-GB" sz="1600" dirty="0" smtClean="0"/>
          </a:p>
          <a:p>
            <a:pPr lvl="1"/>
            <a:r>
              <a:rPr lang="en-GB" sz="1600" dirty="0" smtClean="0"/>
              <a:t>Detailed work e.g. Design (illustrator files) and proof reading where big screen better</a:t>
            </a:r>
          </a:p>
          <a:p>
            <a:pPr lvl="1"/>
            <a:endParaRPr lang="en-GB" sz="1600" dirty="0" smtClean="0"/>
          </a:p>
          <a:p>
            <a:pPr lvl="1"/>
            <a:r>
              <a:rPr lang="en-GB" sz="1600" dirty="0" smtClean="0"/>
              <a:t>Unsuitable where large storage or processing power needed and need a good battery life</a:t>
            </a:r>
          </a:p>
          <a:p>
            <a:endParaRPr lang="en-GB" sz="2000" dirty="0" smtClean="0"/>
          </a:p>
          <a:p>
            <a:r>
              <a:rPr lang="en-GB" sz="2000" dirty="0" smtClean="0"/>
              <a:t>Most use multiple devices e.g. </a:t>
            </a:r>
            <a:r>
              <a:rPr lang="en-GB" sz="2000" dirty="0" err="1" smtClean="0"/>
              <a:t>facebook</a:t>
            </a:r>
            <a:r>
              <a:rPr lang="en-GB" sz="2000" dirty="0" smtClean="0"/>
              <a:t> live on desktop monitor then monitor the number of hits on their tablet</a:t>
            </a:r>
            <a:endParaRPr lang="en-GB"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Selecting an App</a:t>
            </a:r>
            <a:endParaRPr lang="en-GB" dirty="0"/>
          </a:p>
        </p:txBody>
      </p:sp>
      <p:sp>
        <p:nvSpPr>
          <p:cNvPr id="3" name="Content Placeholder 2"/>
          <p:cNvSpPr>
            <a:spLocks noGrp="1"/>
          </p:cNvSpPr>
          <p:nvPr>
            <p:ph idx="1"/>
          </p:nvPr>
        </p:nvSpPr>
        <p:spPr/>
        <p:txBody>
          <a:bodyPr>
            <a:normAutofit/>
          </a:bodyPr>
          <a:lstStyle/>
          <a:p>
            <a:r>
              <a:rPr lang="en-GB" sz="2000" dirty="0" smtClean="0"/>
              <a:t>January 2017 2.2 Million mobile Apple apps available, app development costs have  fallen. How do you choose?</a:t>
            </a:r>
          </a:p>
          <a:p>
            <a:endParaRPr lang="en-GB" sz="2000" dirty="0" smtClean="0"/>
          </a:p>
          <a:p>
            <a:r>
              <a:rPr lang="en-GB" sz="2000" dirty="0" smtClean="0"/>
              <a:t>Costs: free, free trial, upgrade for extra functions</a:t>
            </a:r>
          </a:p>
          <a:p>
            <a:endParaRPr lang="en-GB" sz="2000" dirty="0" smtClean="0"/>
          </a:p>
          <a:p>
            <a:r>
              <a:rPr lang="en-GB" sz="2000" dirty="0" smtClean="0"/>
              <a:t>Integration: does it work with other software used</a:t>
            </a:r>
          </a:p>
          <a:p>
            <a:endParaRPr lang="en-GB" sz="2000" dirty="0" smtClean="0"/>
          </a:p>
          <a:p>
            <a:r>
              <a:rPr lang="en-GB" sz="2000" dirty="0" smtClean="0"/>
              <a:t>Other: customer reviews, business continuity reliance- server backup’s, data security, funding </a:t>
            </a:r>
          </a:p>
          <a:p>
            <a:endParaRPr lang="en-GB" sz="2000" dirty="0" smtClean="0"/>
          </a:p>
          <a:p>
            <a:r>
              <a:rPr lang="en-GB" sz="2000" dirty="0" smtClean="0"/>
              <a:t>Popularity: found out which one local businesses were using and profiled these by category</a:t>
            </a:r>
            <a:endParaRPr lang="en-GB"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Office Functions</a:t>
            </a:r>
            <a:endParaRPr lang="en-GB" dirty="0"/>
          </a:p>
        </p:txBody>
      </p:sp>
      <p:sp>
        <p:nvSpPr>
          <p:cNvPr id="3" name="Content Placeholder 2"/>
          <p:cNvSpPr>
            <a:spLocks noGrp="1"/>
          </p:cNvSpPr>
          <p:nvPr>
            <p:ph idx="1"/>
          </p:nvPr>
        </p:nvSpPr>
        <p:spPr/>
        <p:txBody>
          <a:bodyPr>
            <a:normAutofit/>
          </a:bodyPr>
          <a:lstStyle/>
          <a:p>
            <a:r>
              <a:rPr lang="en-GB" sz="2000" dirty="0" smtClean="0"/>
              <a:t>Email preloaded or use your existing ones</a:t>
            </a:r>
          </a:p>
          <a:p>
            <a:endParaRPr lang="en-GB" sz="2000" dirty="0" smtClean="0"/>
          </a:p>
          <a:p>
            <a:r>
              <a:rPr lang="en-GB" sz="2000" dirty="0" err="1" smtClean="0"/>
              <a:t>Ipads</a:t>
            </a:r>
            <a:r>
              <a:rPr lang="en-GB" sz="2000" dirty="0" smtClean="0"/>
              <a:t> and Kindle come with version of word processors and spreadsheets, can generally download Microsoft ones. Can get free versions. </a:t>
            </a:r>
          </a:p>
          <a:p>
            <a:pPr>
              <a:buNone/>
            </a:pPr>
            <a:endParaRPr lang="en-GB" sz="2000" dirty="0" smtClean="0"/>
          </a:p>
          <a:p>
            <a:r>
              <a:rPr lang="en-GB" sz="2000" dirty="0" smtClean="0"/>
              <a:t>Add a Bluetooth keyboard where lots of typing</a:t>
            </a:r>
          </a:p>
          <a:p>
            <a:endParaRPr lang="en-GB" sz="2000" dirty="0" smtClean="0"/>
          </a:p>
          <a:p>
            <a:r>
              <a:rPr lang="en-GB" sz="2000" dirty="0" smtClean="0"/>
              <a:t>Scanning and document signing apps and stylus pens</a:t>
            </a:r>
          </a:p>
          <a:p>
            <a:endParaRPr lang="en-GB" sz="2000" dirty="0" smtClean="0"/>
          </a:p>
          <a:p>
            <a:r>
              <a:rPr lang="en-GB" sz="2000" dirty="0" smtClean="0"/>
              <a:t>Video Conferencing – </a:t>
            </a:r>
          </a:p>
          <a:p>
            <a:endParaRPr lang="en-GB" sz="2000" dirty="0" smtClean="0"/>
          </a:p>
          <a:p>
            <a:endParaRPr lang="en-GB" dirty="0" smtClean="0"/>
          </a:p>
          <a:p>
            <a:endParaRPr lang="en-GB" dirty="0" smtClean="0"/>
          </a:p>
        </p:txBody>
      </p:sp>
      <p:pic>
        <p:nvPicPr>
          <p:cNvPr id="4" name="Picture 3" descr="skype.png"/>
          <p:cNvPicPr>
            <a:picLocks noChangeAspect="1"/>
          </p:cNvPicPr>
          <p:nvPr/>
        </p:nvPicPr>
        <p:blipFill>
          <a:blip r:embed="rId3" cstate="print"/>
          <a:srcRect r="90162" b="86930"/>
          <a:stretch>
            <a:fillRect/>
          </a:stretch>
        </p:blipFill>
        <p:spPr>
          <a:xfrm>
            <a:off x="683568" y="5301208"/>
            <a:ext cx="1224136" cy="728261"/>
          </a:xfrm>
          <a:prstGeom prst="rect">
            <a:avLst/>
          </a:prstGeom>
        </p:spPr>
      </p:pic>
      <p:pic>
        <p:nvPicPr>
          <p:cNvPr id="5" name="Picture 4" descr="ZoomLogo.png"/>
          <p:cNvPicPr>
            <a:picLocks noChangeAspect="1"/>
          </p:cNvPicPr>
          <p:nvPr/>
        </p:nvPicPr>
        <p:blipFill>
          <a:blip r:embed="rId4" cstate="print"/>
          <a:stretch>
            <a:fillRect/>
          </a:stretch>
        </p:blipFill>
        <p:spPr>
          <a:xfrm>
            <a:off x="2699792" y="5582694"/>
            <a:ext cx="1807468" cy="410788"/>
          </a:xfrm>
          <a:prstGeom prst="rect">
            <a:avLst/>
          </a:prstGeom>
        </p:spPr>
      </p:pic>
      <p:pic>
        <p:nvPicPr>
          <p:cNvPr id="6" name="Picture 5" descr="facetime.jpg"/>
          <p:cNvPicPr>
            <a:picLocks noChangeAspect="1"/>
          </p:cNvPicPr>
          <p:nvPr/>
        </p:nvPicPr>
        <p:blipFill>
          <a:blip r:embed="rId5" cstate="print"/>
          <a:srcRect t="10100" b="76250"/>
          <a:stretch>
            <a:fillRect/>
          </a:stretch>
        </p:blipFill>
        <p:spPr>
          <a:xfrm>
            <a:off x="5148064" y="5373216"/>
            <a:ext cx="3350473" cy="936104"/>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Storage, Sharing &amp; Secure Access</a:t>
            </a:r>
            <a:endParaRPr lang="en-GB" dirty="0"/>
          </a:p>
        </p:txBody>
      </p:sp>
      <p:sp>
        <p:nvSpPr>
          <p:cNvPr id="3" name="Content Placeholder 2"/>
          <p:cNvSpPr>
            <a:spLocks noGrp="1"/>
          </p:cNvSpPr>
          <p:nvPr>
            <p:ph idx="1"/>
          </p:nvPr>
        </p:nvSpPr>
        <p:spPr/>
        <p:txBody>
          <a:bodyPr>
            <a:normAutofit/>
          </a:bodyPr>
          <a:lstStyle/>
          <a:p>
            <a:r>
              <a:rPr lang="en-GB" sz="2000" dirty="0" smtClean="0"/>
              <a:t>Store and share documents – </a:t>
            </a:r>
          </a:p>
          <a:p>
            <a:endParaRPr lang="en-GB" sz="2000" dirty="0" smtClean="0"/>
          </a:p>
          <a:p>
            <a:endParaRPr lang="en-GB" sz="2000" dirty="0" smtClean="0"/>
          </a:p>
          <a:p>
            <a:endParaRPr lang="en-GB" sz="2000" dirty="0" smtClean="0"/>
          </a:p>
          <a:p>
            <a:r>
              <a:rPr lang="en-GB" sz="2000" dirty="0" smtClean="0"/>
              <a:t>Mobile Device Management solutions used by larger companies  access to secure data servers remotely on mobile devices – </a:t>
            </a:r>
            <a:r>
              <a:rPr lang="en-GB" sz="2000" dirty="0" err="1" smtClean="0"/>
              <a:t>MobileIron</a:t>
            </a:r>
            <a:r>
              <a:rPr lang="en-GB" sz="2000" dirty="0" smtClean="0"/>
              <a:t> and </a:t>
            </a:r>
            <a:r>
              <a:rPr lang="en-GB" sz="2000" dirty="0" err="1" smtClean="0"/>
              <a:t>Airwatch</a:t>
            </a:r>
            <a:endParaRPr lang="en-GB" sz="2000" dirty="0" smtClean="0"/>
          </a:p>
          <a:p>
            <a:endParaRPr lang="en-GB" sz="2000" dirty="0"/>
          </a:p>
        </p:txBody>
      </p:sp>
      <p:pic>
        <p:nvPicPr>
          <p:cNvPr id="4" name="Picture 3" descr="dropbox.png"/>
          <p:cNvPicPr>
            <a:picLocks noChangeAspect="1"/>
          </p:cNvPicPr>
          <p:nvPr/>
        </p:nvPicPr>
        <p:blipFill>
          <a:blip r:embed="rId3" cstate="print"/>
          <a:srcRect r="83075" b="88688"/>
          <a:stretch>
            <a:fillRect/>
          </a:stretch>
        </p:blipFill>
        <p:spPr>
          <a:xfrm>
            <a:off x="1674514" y="2132856"/>
            <a:ext cx="1924870" cy="576064"/>
          </a:xfrm>
          <a:prstGeom prst="rect">
            <a:avLst/>
          </a:prstGeom>
        </p:spPr>
      </p:pic>
      <p:pic>
        <p:nvPicPr>
          <p:cNvPr id="5" name="Picture 4" descr="googledrive.png"/>
          <p:cNvPicPr>
            <a:picLocks noChangeAspect="1"/>
          </p:cNvPicPr>
          <p:nvPr/>
        </p:nvPicPr>
        <p:blipFill>
          <a:blip r:embed="rId4" cstate="print"/>
          <a:stretch>
            <a:fillRect/>
          </a:stretch>
        </p:blipFill>
        <p:spPr>
          <a:xfrm>
            <a:off x="4716016" y="2060848"/>
            <a:ext cx="864096" cy="753067"/>
          </a:xfrm>
          <a:prstGeom prst="rect">
            <a:avLst/>
          </a:prstGeom>
        </p:spPr>
      </p:pic>
      <p:pic>
        <p:nvPicPr>
          <p:cNvPr id="6" name="Picture 5" descr="onedrive.png"/>
          <p:cNvPicPr>
            <a:picLocks noChangeAspect="1"/>
          </p:cNvPicPr>
          <p:nvPr/>
        </p:nvPicPr>
        <p:blipFill>
          <a:blip r:embed="rId5" cstate="print"/>
          <a:srcRect r="83862" b="86930"/>
          <a:stretch>
            <a:fillRect/>
          </a:stretch>
        </p:blipFill>
        <p:spPr>
          <a:xfrm>
            <a:off x="6516216" y="2132856"/>
            <a:ext cx="2184014" cy="792088"/>
          </a:xfrm>
          <a:prstGeom prst="rect">
            <a:avLst/>
          </a:prstGeom>
        </p:spPr>
      </p:pic>
      <p:pic>
        <p:nvPicPr>
          <p:cNvPr id="7" name="Picture 6" descr="mobileiron.jpg"/>
          <p:cNvPicPr>
            <a:picLocks noChangeAspect="1"/>
          </p:cNvPicPr>
          <p:nvPr/>
        </p:nvPicPr>
        <p:blipFill>
          <a:blip r:embed="rId6" cstate="print"/>
          <a:stretch>
            <a:fillRect/>
          </a:stretch>
        </p:blipFill>
        <p:spPr>
          <a:xfrm>
            <a:off x="1331641" y="4365105"/>
            <a:ext cx="936104" cy="936104"/>
          </a:xfrm>
          <a:prstGeom prst="rect">
            <a:avLst/>
          </a:prstGeom>
        </p:spPr>
      </p:pic>
      <p:pic>
        <p:nvPicPr>
          <p:cNvPr id="8" name="Picture 7" descr="airwatch.png"/>
          <p:cNvPicPr>
            <a:picLocks noChangeAspect="1"/>
          </p:cNvPicPr>
          <p:nvPr/>
        </p:nvPicPr>
        <p:blipFill>
          <a:blip r:embed="rId7" cstate="print"/>
          <a:stretch>
            <a:fillRect/>
          </a:stretch>
        </p:blipFill>
        <p:spPr>
          <a:xfrm>
            <a:off x="4499992" y="4797152"/>
            <a:ext cx="1006227" cy="1006227"/>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Marketing &amp; Communications  </a:t>
            </a:r>
            <a:endParaRPr lang="en-GB" dirty="0"/>
          </a:p>
        </p:txBody>
      </p:sp>
      <p:sp>
        <p:nvSpPr>
          <p:cNvPr id="3" name="Content Placeholder 2"/>
          <p:cNvSpPr>
            <a:spLocks noGrp="1"/>
          </p:cNvSpPr>
          <p:nvPr>
            <p:ph idx="1"/>
          </p:nvPr>
        </p:nvSpPr>
        <p:spPr/>
        <p:txBody>
          <a:bodyPr>
            <a:normAutofit/>
          </a:bodyPr>
          <a:lstStyle/>
          <a:p>
            <a:r>
              <a:rPr lang="en-GB" sz="2000" dirty="0" smtClean="0"/>
              <a:t>Mailing  –     	 	    (</a:t>
            </a:r>
            <a:r>
              <a:rPr lang="en-GB" sz="2000" dirty="0" err="1" smtClean="0"/>
              <a:t>Mailchimp</a:t>
            </a:r>
            <a:r>
              <a:rPr lang="en-GB" sz="2000" dirty="0" smtClean="0"/>
              <a:t>)</a:t>
            </a:r>
          </a:p>
          <a:p>
            <a:endParaRPr lang="en-GB" sz="2000" dirty="0" smtClean="0"/>
          </a:p>
          <a:p>
            <a:pPr>
              <a:buNone/>
            </a:pPr>
            <a:endParaRPr lang="en-GB" sz="2000" dirty="0" smtClean="0"/>
          </a:p>
          <a:p>
            <a:r>
              <a:rPr lang="en-GB" sz="2000" dirty="0" smtClean="0"/>
              <a:t>Social Media – one or multiple media posts (</a:t>
            </a:r>
            <a:r>
              <a:rPr lang="en-GB" sz="2000" dirty="0" err="1" smtClean="0"/>
              <a:t>Hootsuite</a:t>
            </a:r>
            <a:r>
              <a:rPr lang="en-GB" sz="2000" dirty="0" smtClean="0"/>
              <a:t>) </a:t>
            </a:r>
          </a:p>
          <a:p>
            <a:endParaRPr lang="en-GB" sz="2000" dirty="0" smtClean="0"/>
          </a:p>
          <a:p>
            <a:endParaRPr lang="en-GB" sz="2000" dirty="0" smtClean="0"/>
          </a:p>
          <a:p>
            <a:endParaRPr lang="en-GB" sz="2000" dirty="0" smtClean="0"/>
          </a:p>
          <a:p>
            <a:endParaRPr lang="en-GB" sz="2000" dirty="0" smtClean="0"/>
          </a:p>
          <a:p>
            <a:r>
              <a:rPr lang="en-GB" sz="2000" dirty="0" smtClean="0"/>
              <a:t>Marketing Materials Design –</a:t>
            </a:r>
          </a:p>
          <a:p>
            <a:endParaRPr lang="en-GB" sz="2000" dirty="0" smtClean="0"/>
          </a:p>
          <a:p>
            <a:r>
              <a:rPr lang="en-GB" sz="2000" dirty="0" smtClean="0"/>
              <a:t>Websites and blogs -</a:t>
            </a:r>
          </a:p>
          <a:p>
            <a:endParaRPr lang="en-GB" sz="2000" dirty="0" smtClean="0"/>
          </a:p>
          <a:p>
            <a:endParaRPr lang="en-GB" sz="2000" dirty="0" smtClean="0"/>
          </a:p>
        </p:txBody>
      </p:sp>
      <p:pic>
        <p:nvPicPr>
          <p:cNvPr id="4" name="Picture 3" descr="mailchimp.png"/>
          <p:cNvPicPr>
            <a:picLocks noChangeAspect="1"/>
          </p:cNvPicPr>
          <p:nvPr/>
        </p:nvPicPr>
        <p:blipFill>
          <a:blip r:embed="rId3" cstate="print"/>
          <a:stretch>
            <a:fillRect/>
          </a:stretch>
        </p:blipFill>
        <p:spPr>
          <a:xfrm>
            <a:off x="2123728" y="1412776"/>
            <a:ext cx="1151186" cy="1151186"/>
          </a:xfrm>
          <a:prstGeom prst="rect">
            <a:avLst/>
          </a:prstGeom>
        </p:spPr>
      </p:pic>
      <p:pic>
        <p:nvPicPr>
          <p:cNvPr id="5" name="Picture 4" descr="facebook.png"/>
          <p:cNvPicPr>
            <a:picLocks noChangeAspect="1"/>
          </p:cNvPicPr>
          <p:nvPr/>
        </p:nvPicPr>
        <p:blipFill>
          <a:blip r:embed="rId4" cstate="print"/>
          <a:stretch>
            <a:fillRect/>
          </a:stretch>
        </p:blipFill>
        <p:spPr>
          <a:xfrm>
            <a:off x="1043608" y="3356992"/>
            <a:ext cx="1438275" cy="495300"/>
          </a:xfrm>
          <a:prstGeom prst="rect">
            <a:avLst/>
          </a:prstGeom>
        </p:spPr>
      </p:pic>
      <p:pic>
        <p:nvPicPr>
          <p:cNvPr id="6" name="Picture 5" descr="twitter.png"/>
          <p:cNvPicPr>
            <a:picLocks noChangeAspect="1"/>
          </p:cNvPicPr>
          <p:nvPr/>
        </p:nvPicPr>
        <p:blipFill>
          <a:blip r:embed="rId5" cstate="print"/>
          <a:stretch>
            <a:fillRect/>
          </a:stretch>
        </p:blipFill>
        <p:spPr>
          <a:xfrm>
            <a:off x="3419872" y="3284984"/>
            <a:ext cx="883543" cy="718328"/>
          </a:xfrm>
          <a:prstGeom prst="rect">
            <a:avLst/>
          </a:prstGeom>
        </p:spPr>
      </p:pic>
      <p:pic>
        <p:nvPicPr>
          <p:cNvPr id="7" name="Picture 6" descr="linkedin.png"/>
          <p:cNvPicPr>
            <a:picLocks noChangeAspect="1"/>
          </p:cNvPicPr>
          <p:nvPr/>
        </p:nvPicPr>
        <p:blipFill>
          <a:blip r:embed="rId6" cstate="print"/>
          <a:stretch>
            <a:fillRect/>
          </a:stretch>
        </p:blipFill>
        <p:spPr>
          <a:xfrm>
            <a:off x="5292080" y="3140968"/>
            <a:ext cx="1006227" cy="1006227"/>
          </a:xfrm>
          <a:prstGeom prst="rect">
            <a:avLst/>
          </a:prstGeom>
        </p:spPr>
      </p:pic>
      <p:pic>
        <p:nvPicPr>
          <p:cNvPr id="8" name="Picture 7" descr="hootsuite.png"/>
          <p:cNvPicPr>
            <a:picLocks noChangeAspect="1"/>
          </p:cNvPicPr>
          <p:nvPr/>
        </p:nvPicPr>
        <p:blipFill>
          <a:blip r:embed="rId7" cstate="print"/>
          <a:stretch>
            <a:fillRect/>
          </a:stretch>
        </p:blipFill>
        <p:spPr>
          <a:xfrm>
            <a:off x="6516216" y="3068960"/>
            <a:ext cx="1222251" cy="1222251"/>
          </a:xfrm>
          <a:prstGeom prst="rect">
            <a:avLst/>
          </a:prstGeom>
        </p:spPr>
      </p:pic>
      <p:pic>
        <p:nvPicPr>
          <p:cNvPr id="9" name="Picture 8" descr="canva.png"/>
          <p:cNvPicPr>
            <a:picLocks noChangeAspect="1"/>
          </p:cNvPicPr>
          <p:nvPr/>
        </p:nvPicPr>
        <p:blipFill>
          <a:blip r:embed="rId8" cstate="print"/>
          <a:srcRect r="93312" b="85171"/>
          <a:stretch>
            <a:fillRect/>
          </a:stretch>
        </p:blipFill>
        <p:spPr>
          <a:xfrm>
            <a:off x="4211960" y="4149080"/>
            <a:ext cx="1008112" cy="1000912"/>
          </a:xfrm>
          <a:prstGeom prst="rect">
            <a:avLst/>
          </a:prstGeom>
        </p:spPr>
      </p:pic>
      <p:pic>
        <p:nvPicPr>
          <p:cNvPr id="10" name="Picture 9" descr="wordpress.png"/>
          <p:cNvPicPr>
            <a:picLocks noChangeAspect="1"/>
          </p:cNvPicPr>
          <p:nvPr/>
        </p:nvPicPr>
        <p:blipFill>
          <a:blip r:embed="rId9" cstate="print"/>
          <a:srcRect r="86225" b="93964"/>
          <a:stretch>
            <a:fillRect/>
          </a:stretch>
        </p:blipFill>
        <p:spPr>
          <a:xfrm>
            <a:off x="3347864" y="5373216"/>
            <a:ext cx="2568966" cy="504056"/>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476</TotalTime>
  <Words>888</Words>
  <Application>Microsoft Office PowerPoint</Application>
  <PresentationFormat>On-screen Show (4:3)</PresentationFormat>
  <Paragraphs>179</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Running a business using an Ipad  </vt:lpstr>
      <vt:lpstr>Talk Overview</vt:lpstr>
      <vt:lpstr>What is a Tablet?</vt:lpstr>
      <vt:lpstr>Why you can Run a Business Today Using an Ipad </vt:lpstr>
      <vt:lpstr>Would you Do it in Practice? </vt:lpstr>
      <vt:lpstr>Selecting an App</vt:lpstr>
      <vt:lpstr>Office Functions</vt:lpstr>
      <vt:lpstr>Storage, Sharing &amp; Secure Access</vt:lpstr>
      <vt:lpstr>Marketing &amp; Communications  </vt:lpstr>
      <vt:lpstr>Planning, Projects &amp; CRM</vt:lpstr>
      <vt:lpstr>Taking Payments</vt:lpstr>
      <vt:lpstr>Accounting Software</vt:lpstr>
      <vt:lpstr>Travel &amp; Other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Running a Business Using an Ipad or Tablet</dc:title>
  <dc:creator>Lucia DelloIoio</dc:creator>
  <cp:lastModifiedBy>Lucia DelloIoio</cp:lastModifiedBy>
  <cp:revision>60</cp:revision>
  <dcterms:created xsi:type="dcterms:W3CDTF">2017-01-09T13:34:14Z</dcterms:created>
  <dcterms:modified xsi:type="dcterms:W3CDTF">2017-02-21T13:48:00Z</dcterms:modified>
</cp:coreProperties>
</file>